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5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5B4C16-F18F-43B1-AB4A-71F9BF458CC4}" v="1" dt="2025-01-31T19:50:11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>
        <p:scale>
          <a:sx n="100" d="100"/>
          <a:sy n="100" d="100"/>
        </p:scale>
        <p:origin x="-40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u, Haim H" userId="19bd481e-45e3-405f-899f-6c54b68fe43b" providerId="ADAL" clId="{F85516BC-2B8D-4627-80D0-E17B95394685}"/>
    <pc:docChg chg="custSel modSld">
      <pc:chgData name="Bau, Haim H" userId="19bd481e-45e3-405f-899f-6c54b68fe43b" providerId="ADAL" clId="{F85516BC-2B8D-4627-80D0-E17B95394685}" dt="2024-10-16T13:34:47.054" v="761" actId="114"/>
      <pc:docMkLst>
        <pc:docMk/>
      </pc:docMkLst>
      <pc:sldChg chg="modSp mod">
        <pc:chgData name="Bau, Haim H" userId="19bd481e-45e3-405f-899f-6c54b68fe43b" providerId="ADAL" clId="{F85516BC-2B8D-4627-80D0-E17B95394685}" dt="2024-10-16T13:34:47.054" v="761" actId="114"/>
        <pc:sldMkLst>
          <pc:docMk/>
          <pc:sldMk cId="3588412049" sldId="555"/>
        </pc:sldMkLst>
      </pc:sldChg>
    </pc:docChg>
  </pc:docChgLst>
  <pc:docChgLst>
    <pc:chgData name="Bau, Haim H" userId="19bd481e-45e3-405f-899f-6c54b68fe43b" providerId="ADAL" clId="{483BAB58-9C63-4087-971B-29145D53EDF7}"/>
    <pc:docChg chg="custSel modSld">
      <pc:chgData name="Bau, Haim H" userId="19bd481e-45e3-405f-899f-6c54b68fe43b" providerId="ADAL" clId="{483BAB58-9C63-4087-971B-29145D53EDF7}" dt="2025-01-02T18:41:37.572" v="115" actId="20577"/>
      <pc:docMkLst>
        <pc:docMk/>
      </pc:docMkLst>
      <pc:sldChg chg="modSp mod">
        <pc:chgData name="Bau, Haim H" userId="19bd481e-45e3-405f-899f-6c54b68fe43b" providerId="ADAL" clId="{483BAB58-9C63-4087-971B-29145D53EDF7}" dt="2025-01-02T18:41:37.572" v="115" actId="20577"/>
        <pc:sldMkLst>
          <pc:docMk/>
          <pc:sldMk cId="3588412049" sldId="555"/>
        </pc:sldMkLst>
        <pc:spChg chg="mod">
          <ac:chgData name="Bau, Haim H" userId="19bd481e-45e3-405f-899f-6c54b68fe43b" providerId="ADAL" clId="{483BAB58-9C63-4087-971B-29145D53EDF7}" dt="2025-01-02T18:41:37.572" v="115" actId="20577"/>
          <ac:spMkLst>
            <pc:docMk/>
            <pc:sldMk cId="3588412049" sldId="555"/>
            <ac:spMk id="6" creationId="{BD5055E4-1C87-E054-945F-8F0AC2522443}"/>
          </ac:spMkLst>
        </pc:spChg>
      </pc:sldChg>
    </pc:docChg>
  </pc:docChgLst>
  <pc:docChgLst>
    <pc:chgData name="Bau, Haim H" userId="19bd481e-45e3-405f-899f-6c54b68fe43b" providerId="ADAL" clId="{C05B4C16-F18F-43B1-AB4A-71F9BF458CC4}"/>
    <pc:docChg chg="custSel modSld">
      <pc:chgData name="Bau, Haim H" userId="19bd481e-45e3-405f-899f-6c54b68fe43b" providerId="ADAL" clId="{C05B4C16-F18F-43B1-AB4A-71F9BF458CC4}" dt="2025-01-31T19:53:33.376" v="30" actId="20577"/>
      <pc:docMkLst>
        <pc:docMk/>
      </pc:docMkLst>
      <pc:sldChg chg="addSp delSp modSp mod">
        <pc:chgData name="Bau, Haim H" userId="19bd481e-45e3-405f-899f-6c54b68fe43b" providerId="ADAL" clId="{C05B4C16-F18F-43B1-AB4A-71F9BF458CC4}" dt="2025-01-31T19:53:33.376" v="30" actId="20577"/>
        <pc:sldMkLst>
          <pc:docMk/>
          <pc:sldMk cId="3588412049" sldId="555"/>
        </pc:sldMkLst>
        <pc:spChg chg="mod">
          <ac:chgData name="Bau, Haim H" userId="19bd481e-45e3-405f-899f-6c54b68fe43b" providerId="ADAL" clId="{C05B4C16-F18F-43B1-AB4A-71F9BF458CC4}" dt="2025-01-31T19:53:33.376" v="30" actId="20577"/>
          <ac:spMkLst>
            <pc:docMk/>
            <pc:sldMk cId="3588412049" sldId="555"/>
            <ac:spMk id="6" creationId="{BD5055E4-1C87-E054-945F-8F0AC2522443}"/>
          </ac:spMkLst>
        </pc:spChg>
        <pc:picChg chg="del">
          <ac:chgData name="Bau, Haim H" userId="19bd481e-45e3-405f-899f-6c54b68fe43b" providerId="ADAL" clId="{C05B4C16-F18F-43B1-AB4A-71F9BF458CC4}" dt="2025-01-31T19:45:51.580" v="2" actId="478"/>
          <ac:picMkLst>
            <pc:docMk/>
            <pc:sldMk cId="3588412049" sldId="555"/>
            <ac:picMk id="2" creationId="{99A5465F-0861-776F-8B52-99B7EB78EE9A}"/>
          </ac:picMkLst>
        </pc:picChg>
        <pc:picChg chg="add mod">
          <ac:chgData name="Bau, Haim H" userId="19bd481e-45e3-405f-899f-6c54b68fe43b" providerId="ADAL" clId="{C05B4C16-F18F-43B1-AB4A-71F9BF458CC4}" dt="2025-01-31T19:50:58.565" v="8" actId="1076"/>
          <ac:picMkLst>
            <pc:docMk/>
            <pc:sldMk cId="3588412049" sldId="555"/>
            <ac:picMk id="3" creationId="{74204464-B93B-AF1E-AA63-0620206B6AE1}"/>
          </ac:picMkLst>
        </pc:picChg>
        <pc:picChg chg="del">
          <ac:chgData name="Bau, Haim H" userId="19bd481e-45e3-405f-899f-6c54b68fe43b" providerId="ADAL" clId="{C05B4C16-F18F-43B1-AB4A-71F9BF458CC4}" dt="2025-01-31T19:45:47.276" v="1" actId="478"/>
          <ac:picMkLst>
            <pc:docMk/>
            <pc:sldMk cId="3588412049" sldId="555"/>
            <ac:picMk id="5" creationId="{76AC9B3D-2BD4-2C89-85C4-89F43FD64AC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4E02-4C29-81AE-BD78-C46288ECF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B16DE-B82C-1A5E-5A76-E169C4617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110E0-1102-AE07-20E2-ED2A4004B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3C45C-E945-99ED-59FA-2ACF74F0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E507D-FC6C-1001-B66A-F71516A3D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7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AB285-8E20-B0FB-5944-68A2CE2AB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B1582-E8B4-4AE6-A4C0-BBECD641D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64578-72C4-6EF8-0C8F-1334E1EB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FDC7E-2C46-A816-67FB-80138CA8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6BF48-9962-E50A-51B9-CE2EA5B0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8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A0960-F714-3099-03CF-8B3CAAD90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99352-6F56-C525-F254-346D7ADEE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326E0-06F5-556D-1367-BF217053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332BA-D0C8-E945-B052-5D7D6C35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CA2FC-7826-B28D-6FB8-44C26BFE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E683-5BB2-AB5F-8EDA-F9E460D3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FDC95-3317-CDA5-C3A6-53D33FF33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DE99C-9DC6-2B29-6439-205C6B2E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525AB-B40D-D43F-80EA-E7A225B8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BB2D7-8610-6C3E-89E1-94F1E4277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2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803C-2E7E-689E-76E7-A77233649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E736D-DAA0-DAE8-A3B7-F7B3DA616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AFC5-7A00-316A-2BC3-ECCD9618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9E9B0-B448-55FF-BE99-50D19FBE4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C0B81-D092-9F78-2A66-2ECD7F1C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38B5-32D6-9138-787B-992D034C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96EE5-ACF8-4087-DED3-FCAAB5EE4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F7640-C6B2-BD65-08EF-0913E354A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566B0-75ED-F61F-F82F-F5B331633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5D2E4-99B7-62FB-FCCD-21CA51A0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C978C-2DB9-0B46-0901-2E35977F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1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DC94F-3150-1358-858A-85B6A435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54DC7-ED02-2935-8C7C-D06AAB8CD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516F8-27CB-4101-34BC-5C7963925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EA4E21-C59C-41F6-0D39-AC3F01EB5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F90A42-F6B4-2EFB-A911-9B0EA448B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F2D30F-CE0F-EFE2-6458-002FA260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509B78-BD69-BE2F-117A-F39314FE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6BC95-9448-6229-B45B-4F9B41C5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02E0-2BFD-70FB-5D3A-3D8F796F2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AC35AC-1B88-9EB1-171F-0760F19E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00995-4759-C76B-2DA1-5947B28E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DE216-CEE5-42ED-E93E-C3CA6091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9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CB4BB8-BA12-E00F-8818-0137AAFC6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4439C-BC3A-A653-1505-C8ED1411E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6F8CE2-8468-CF5D-B3FA-A748F2F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87B0F-074C-9E15-0955-8F994DD15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C7236-3DD4-53BB-E3E9-9E5D08E3A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053E6-6A41-BC87-B08F-C813CA87A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67A2E-8550-094C-8D80-64BC0251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18FAA-DCD2-A609-DA84-003A28FF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94543-B8BA-AD05-1D1C-A8E49A39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13E10-54FD-4B28-1947-CAC859EF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D6A11-1DDE-63DE-B318-6570E2FF0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3C0BB-76A2-E5F7-27E6-6A35080E3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6290-D7CC-FE3E-10BE-3B0F0F4C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E3597-FEB9-DBF7-AA15-1F248684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38A80-38B1-8665-FC71-52240FEB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1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25C0E-2946-D2E6-08F7-26871C2E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509F2-0437-7FF9-A07B-5F715ACA3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111A-D3D9-48AF-4BFC-E8C6A08A6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A812-2F67-4009-BD11-A57DFFFB478D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2723-4002-FD89-CAB8-186EB044F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154AF-DE69-A451-7E47-3666CAD8F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775D-EB44-4813-8942-EFDBCB279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2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EE575-11B1-A371-13CA-984301138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820C-1E4F-4922-866E-3D8AC4643F9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5055E4-1C87-E054-945F-8F0AC2522443}"/>
              </a:ext>
            </a:extLst>
          </p:cNvPr>
          <p:cNvSpPr txBox="1"/>
          <p:nvPr/>
        </p:nvSpPr>
        <p:spPr>
          <a:xfrm>
            <a:off x="27976" y="108816"/>
            <a:ext cx="10285517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600"/>
              </a:spcBef>
              <a:spcAft>
                <a:spcPts val="0"/>
              </a:spcAft>
            </a:pPr>
            <a:r>
              <a:rPr lang="de-DE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MEAM 5750</a:t>
            </a:r>
            <a:r>
              <a:rPr lang="en-US" sz="1600" dirty="0">
                <a:ea typeface="Times New Roman" panose="02020603050405020304" pitchFamily="18" charset="0"/>
              </a:rPr>
              <a:t>: </a:t>
            </a:r>
            <a:r>
              <a:rPr lang="de-DE" sz="16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Micro &amp; Nano Fluidics (</a:t>
            </a:r>
            <a:r>
              <a:rPr lang="de-DE" sz="1600" b="1" i="1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de-DE" sz="1600" b="1" i="1" baseline="-250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de-DE" sz="1600" b="1" i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f</a:t>
            </a:r>
            <a:r>
              <a:rPr lang="de-DE" sz="16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)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Haim H. Bau  </a:t>
            </a:r>
            <a:r>
              <a:rPr lang="en-US" sz="1600" b="1" i="1" dirty="0">
                <a:effectLst/>
                <a:ea typeface="Times New Roman" panose="02020603050405020304" pitchFamily="18" charset="0"/>
              </a:rPr>
              <a:t>bau@seas.upenn.edu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effectLst/>
                <a:ea typeface="Calibri" panose="020F0502020204030204" pitchFamily="34" charset="0"/>
              </a:rPr>
              <a:t>Microfluidics is an emerging, interdisciplinary field with applications in, among other things, labs on a chip, medical devices, discovery platforms, energy conversion, materials synthesis, functional and active materials, and soft robotics. This course</a:t>
            </a:r>
            <a:r>
              <a:rPr lang="en-US" sz="1600" dirty="0">
                <a:ea typeface="Calibri" panose="020F0502020204030204" pitchFamily="34" charset="0"/>
              </a:rPr>
              <a:t> is about analyzing and designing various small systems. The course is self-contained.  Topics covered include:  </a:t>
            </a:r>
            <a:r>
              <a:rPr lang="en-US" sz="1600" dirty="0">
                <a:effectLst/>
                <a:ea typeface="Calibri" panose="020F0502020204030204" pitchFamily="34" charset="0"/>
              </a:rPr>
              <a:t>  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Introduction &amp; motivation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- lab on chip technology for point-of-need diagnosis and discovery platform (digital microfluidics).</a:t>
            </a: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Size matters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: the benefits &amp; disadvantages of small scales.  Case studies: (</a:t>
            </a:r>
            <a:r>
              <a:rPr lang="en-US" sz="1600" b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) drop-based microfluidics for discovery and optimization; (</a:t>
            </a:r>
            <a:r>
              <a:rPr lang="en-US" sz="1600" b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) plasmon resonance-based biosensor; and (</a:t>
            </a:r>
            <a:r>
              <a:rPr lang="en-US" sz="1600" b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) topological optimization (of micro heat exchangers) </a:t>
            </a:r>
          </a:p>
          <a:p>
            <a:pPr marL="342900" indent="-342900">
              <a:spcBef>
                <a:spcPts val="300"/>
              </a:spcBef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Micro-swimmers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ea typeface="Times New Roman" panose="02020603050405020304" pitchFamily="18" charset="0"/>
              </a:rPr>
              <a:t>and microrobots</a:t>
            </a:r>
            <a:r>
              <a:rPr lang="en-US" sz="1600" b="1" dirty="0">
                <a:ea typeface="Times New Roman" panose="02020603050405020304" pitchFamily="18" charset="0"/>
              </a:rPr>
              <a:t>.  </a:t>
            </a:r>
            <a:r>
              <a:rPr lang="en-US" sz="1600" dirty="0">
                <a:ea typeface="Times New Roman" panose="02020603050405020304" pitchFamily="18" charset="0"/>
              </a:rPr>
              <a:t>Life in slow motion.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To slip or not to slip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: superhydrophobic surfaces and their applications for drag-reduction and self-cleaning</a:t>
            </a: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Electro kinetics: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to transport liquids and sort particles: the electric double layer, electroosmosis, electrophoresis, stochastic biosensors, pore-</a:t>
            </a:r>
            <a:r>
              <a:rPr lang="en-US" sz="1600" dirty="0">
                <a:ea typeface="Times New Roman" panose="02020603050405020304" pitchFamily="18" charset="0"/>
              </a:rPr>
              <a:t>based sequencing;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energy conversion, supercapacitors for energy storage, and capacitive desalination</a:t>
            </a: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 err="1">
                <a:effectLst/>
                <a:ea typeface="Times New Roman" panose="02020603050405020304" pitchFamily="18" charset="0"/>
              </a:rPr>
              <a:t>Dielectrophoresis</a:t>
            </a:r>
            <a:r>
              <a:rPr lang="en-US" sz="1600" b="1" dirty="0">
                <a:effectLst/>
                <a:ea typeface="Times New Roman" panose="02020603050405020304" pitchFamily="18" charset="0"/>
              </a:rPr>
              <a:t> (DEP), </a:t>
            </a:r>
            <a:r>
              <a:rPr lang="en-US" sz="1600" b="1" dirty="0" err="1">
                <a:effectLst/>
                <a:ea typeface="Times New Roman" panose="02020603050405020304" pitchFamily="18" charset="0"/>
              </a:rPr>
              <a:t>Magnetophoresis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and applications in cell </a:t>
            </a:r>
            <a:r>
              <a:rPr lang="en-US" sz="1600">
                <a:effectLst/>
                <a:ea typeface="Times New Roman" panose="02020603050405020304" pitchFamily="18" charset="0"/>
              </a:rPr>
              <a:t>and particle sorting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biotechnology</a:t>
            </a:r>
            <a:r>
              <a:rPr lang="en-US" sz="1600" dirty="0">
                <a:ea typeface="Times New Roman" panose="02020603050405020304" pitchFamily="18" charset="0"/>
              </a:rPr>
              <a:t>, actuation, and soft robotics.</a:t>
            </a: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Electrowetting and Digital microfluidics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- drops as reactors, hydrodynamic focusing, and electronic paper</a:t>
            </a: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Surface tension and capillary forces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, paper microfluidics</a:t>
            </a:r>
          </a:p>
          <a:p>
            <a:pPr marL="342900" marR="0" lvl="0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ea typeface="Times New Roman" panose="02020603050405020304" pitchFamily="18" charset="0"/>
              </a:rPr>
              <a:t>Biosensing and enzymatic amplification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(LAMP, PCR, and programmable endonuclease)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a typeface="Times New Roman" panose="02020603050405020304" pitchFamily="18" charset="0"/>
              </a:rPr>
              <a:t>Grading Policy</a:t>
            </a:r>
            <a:r>
              <a:rPr lang="en-US" sz="1600" dirty="0">
                <a:ea typeface="Times New Roman" panose="02020603050405020304" pitchFamily="18" charset="0"/>
              </a:rPr>
              <a:t>: Weekly </a:t>
            </a:r>
            <a:r>
              <a:rPr lang="en-US" sz="1600" dirty="0" err="1">
                <a:ea typeface="Times New Roman" panose="02020603050405020304" pitchFamily="18" charset="0"/>
              </a:rPr>
              <a:t>HWs</a:t>
            </a:r>
            <a:r>
              <a:rPr lang="en-US" sz="1600" dirty="0">
                <a:ea typeface="Times New Roman" panose="02020603050405020304" pitchFamily="18" charset="0"/>
              </a:rPr>
              <a:t> (50%), </a:t>
            </a:r>
            <a:r>
              <a:rPr lang="en-US" sz="1600" b="1" dirty="0">
                <a:ea typeface="Times New Roman" panose="02020603050405020304" pitchFamily="18" charset="0"/>
              </a:rPr>
              <a:t>E-Quiz</a:t>
            </a:r>
            <a:r>
              <a:rPr lang="en-US" sz="1600" dirty="0">
                <a:ea typeface="Times New Roman" panose="02020603050405020304" pitchFamily="18" charset="0"/>
              </a:rPr>
              <a:t> (15%), </a:t>
            </a:r>
            <a:r>
              <a:rPr lang="en-US" sz="1600" b="1" dirty="0">
                <a:ea typeface="Times New Roman" panose="02020603050405020304" pitchFamily="18" charset="0"/>
              </a:rPr>
              <a:t>Term paper </a:t>
            </a:r>
            <a:r>
              <a:rPr lang="en-US" sz="1600" dirty="0">
                <a:ea typeface="Times New Roman" panose="02020603050405020304" pitchFamily="18" charset="0"/>
              </a:rPr>
              <a:t>(with a class presentation) (30%); and attendance &amp; participation (5%).  .</a:t>
            </a:r>
            <a:endParaRPr lang="en-US" sz="1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04464-B93B-AF1E-AA63-0620206B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493" y="223800"/>
            <a:ext cx="1774279" cy="231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1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Bau, Haim H</dc:creator>
  <cp:lastModifiedBy>Bau, Haim H</cp:lastModifiedBy>
  <cp:revision>1</cp:revision>
  <dcterms:created xsi:type="dcterms:W3CDTF">2023-11-21T20:51:32Z</dcterms:created>
  <dcterms:modified xsi:type="dcterms:W3CDTF">2025-01-31T19:53:34Z</dcterms:modified>
</cp:coreProperties>
</file>